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Lst>
  <p:sldSz cx="18288000" cy="10287000"/>
  <p:notesSz cx="6858000" cy="9144000"/>
  <p:embeddedFontLst>
    <p:embeddedFont>
      <p:font typeface="Algerian" panose="04020705040A02060702" pitchFamily="82" charset="0"/>
      <p:regular r:id="rId19"/>
    </p:embeddedFont>
    <p:embeddedFont>
      <p:font typeface="Alice" panose="020B0604020202020204" charset="0"/>
      <p:regular r:id="rId20"/>
    </p:embeddedFont>
    <p:embeddedFont>
      <p:font typeface="Alice Bold" panose="020B0604020202020204" charset="0"/>
      <p:regular r:id="rId21"/>
    </p:embeddedFont>
    <p:embeddedFont>
      <p:font typeface="Arimo" panose="020B0604020202020204" charset="0"/>
      <p:regular r:id="rId22"/>
    </p:embeddedFont>
    <p:embeddedFont>
      <p:font typeface="Arimo Bold" panose="020B0604020202020204" charset="0"/>
      <p:regular r:id="rId23"/>
    </p:embeddedFont>
    <p:embeddedFont>
      <p:font typeface="Canva Sans" panose="020B0604020202020204" charset="0"/>
      <p:regular r:id="rId24"/>
    </p:embeddedFont>
    <p:embeddedFont>
      <p:font typeface="Gagalin" panose="020B0604020202020204" charset="0"/>
      <p:regular r:id="rId25"/>
    </p:embeddedFont>
    <p:embeddedFont>
      <p:font typeface="Harrington" panose="04040505050A02020702" pitchFamily="82" charset="0"/>
      <p:regular r:id="rId26"/>
    </p:embeddedFont>
    <p:embeddedFont>
      <p:font typeface="Lazord Sans Serif Expanded" panose="020B0604020202020204" charset="-78"/>
      <p:regular r:id="rId27"/>
    </p:embeddedFont>
    <p:embeddedFont>
      <p:font typeface="Montserrat" panose="00000500000000000000" pitchFamily="2" charset="0"/>
      <p:regular r:id="rId28"/>
    </p:embeddedFont>
    <p:embeddedFont>
      <p:font typeface="Montserrat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15417809" y="8711933"/>
            <a:ext cx="1453495" cy="546367"/>
            <a:chOff x="0" y="0"/>
            <a:chExt cx="476650" cy="179172"/>
          </a:xfrm>
        </p:grpSpPr>
        <p:sp>
          <p:nvSpPr>
            <p:cNvPr id="4" name="Freeform 4"/>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5" name="TextBox 5"/>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rot="5400000">
            <a:off x="16000540" y="85108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0" y="17423"/>
            <a:ext cx="2463733" cy="1756925"/>
          </a:xfrm>
          <a:custGeom>
            <a:avLst/>
            <a:gdLst/>
            <a:ahLst/>
            <a:cxnLst/>
            <a:rect l="l" t="t" r="r" b="b"/>
            <a:pathLst>
              <a:path w="2463733" h="1756925">
                <a:moveTo>
                  <a:pt x="0" y="0"/>
                </a:moveTo>
                <a:lnTo>
                  <a:pt x="2463733" y="0"/>
                </a:lnTo>
                <a:lnTo>
                  <a:pt x="2463733" y="1756924"/>
                </a:lnTo>
                <a:lnTo>
                  <a:pt x="0" y="175692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3804757" y="1904722"/>
            <a:ext cx="11372473" cy="1253490"/>
          </a:xfrm>
          <a:prstGeom prst="rect">
            <a:avLst/>
          </a:prstGeom>
        </p:spPr>
        <p:txBody>
          <a:bodyPr lIns="0" tIns="0" rIns="0" bIns="0" rtlCol="0" anchor="t">
            <a:spAutoFit/>
          </a:bodyPr>
          <a:lstStyle/>
          <a:p>
            <a:pPr algn="ctr">
              <a:lnSpc>
                <a:spcPts val="3359"/>
              </a:lnSpc>
            </a:pPr>
            <a:r>
              <a:rPr lang="en-US" sz="2400">
                <a:solidFill>
                  <a:srgbClr val="544036"/>
                </a:solidFill>
                <a:latin typeface="Arimo Bold"/>
              </a:rPr>
              <a:t> This Project &amp; Presentation is for partial fulfilment of   </a:t>
            </a:r>
          </a:p>
          <a:p>
            <a:pPr algn="ctr">
              <a:lnSpc>
                <a:spcPts val="3359"/>
              </a:lnSpc>
            </a:pPr>
            <a:r>
              <a:rPr lang="en-US" sz="2400">
                <a:solidFill>
                  <a:srgbClr val="544036"/>
                </a:solidFill>
                <a:latin typeface="Arimo Bold"/>
              </a:rPr>
              <a:t>    Front End Engineering - II</a:t>
            </a:r>
            <a:r>
              <a:rPr lang="en-US" sz="2400">
                <a:solidFill>
                  <a:srgbClr val="544036"/>
                </a:solidFill>
                <a:latin typeface="Arimo"/>
              </a:rPr>
              <a:t>(22CS004)</a:t>
            </a:r>
          </a:p>
          <a:p>
            <a:pPr marL="0" lvl="0" indent="0" algn="l">
              <a:lnSpc>
                <a:spcPts val="3359"/>
              </a:lnSpc>
              <a:spcBef>
                <a:spcPct val="0"/>
              </a:spcBef>
            </a:pPr>
            <a:endParaRPr lang="en-US" sz="2400">
              <a:solidFill>
                <a:srgbClr val="544036"/>
              </a:solidFill>
              <a:latin typeface="Arimo"/>
            </a:endParaRPr>
          </a:p>
        </p:txBody>
      </p:sp>
      <p:sp>
        <p:nvSpPr>
          <p:cNvPr id="9" name="TextBox 9"/>
          <p:cNvSpPr txBox="1"/>
          <p:nvPr/>
        </p:nvSpPr>
        <p:spPr>
          <a:xfrm>
            <a:off x="3804757" y="532658"/>
            <a:ext cx="11372473" cy="1067994"/>
          </a:xfrm>
          <a:prstGeom prst="rect">
            <a:avLst/>
          </a:prstGeom>
        </p:spPr>
        <p:txBody>
          <a:bodyPr lIns="0" tIns="0" rIns="0" bIns="0" rtlCol="0" anchor="t">
            <a:spAutoFit/>
          </a:bodyPr>
          <a:lstStyle/>
          <a:p>
            <a:pPr marL="0" lvl="0" indent="0" algn="ctr">
              <a:lnSpc>
                <a:spcPts val="8102"/>
              </a:lnSpc>
            </a:pPr>
            <a:r>
              <a:rPr lang="en-US" sz="7572" dirty="0">
                <a:solidFill>
                  <a:srgbClr val="544036"/>
                </a:solidFill>
                <a:latin typeface="Gagalin"/>
              </a:rPr>
              <a:t>MUSIC PLAYER</a:t>
            </a:r>
          </a:p>
        </p:txBody>
      </p:sp>
      <p:sp>
        <p:nvSpPr>
          <p:cNvPr id="10" name="TextBox 10"/>
          <p:cNvSpPr txBox="1"/>
          <p:nvPr/>
        </p:nvSpPr>
        <p:spPr>
          <a:xfrm>
            <a:off x="3804757" y="6418937"/>
            <a:ext cx="11372473" cy="1469248"/>
          </a:xfrm>
          <a:prstGeom prst="rect">
            <a:avLst/>
          </a:prstGeom>
        </p:spPr>
        <p:txBody>
          <a:bodyPr lIns="0" tIns="0" rIns="0" bIns="0" rtlCol="0" anchor="t">
            <a:spAutoFit/>
          </a:bodyPr>
          <a:lstStyle/>
          <a:p>
            <a:pPr algn="ctr">
              <a:lnSpc>
                <a:spcPts val="3852"/>
              </a:lnSpc>
            </a:pPr>
            <a:r>
              <a:rPr lang="en-US" sz="2963" dirty="0">
                <a:solidFill>
                  <a:srgbClr val="544036"/>
                </a:solidFill>
                <a:latin typeface="Montserrat Bold"/>
              </a:rPr>
              <a:t>Presented To :</a:t>
            </a:r>
          </a:p>
          <a:p>
            <a:pPr marL="0" lvl="0" indent="0" algn="ctr">
              <a:lnSpc>
                <a:spcPts val="3852"/>
              </a:lnSpc>
            </a:pPr>
            <a:r>
              <a:rPr lang="en-US" sz="2963" dirty="0">
                <a:solidFill>
                  <a:srgbClr val="544036"/>
                </a:solidFill>
                <a:latin typeface="Montserrat Bold"/>
              </a:rPr>
              <a:t>Dr. Parul </a:t>
            </a:r>
            <a:r>
              <a:rPr lang="en-US" sz="2963" dirty="0" err="1">
                <a:solidFill>
                  <a:srgbClr val="544036"/>
                </a:solidFill>
                <a:latin typeface="Montserrat Bold"/>
              </a:rPr>
              <a:t>gahelot</a:t>
            </a:r>
            <a:endParaRPr lang="en-US" sz="2963" dirty="0">
              <a:solidFill>
                <a:srgbClr val="544036"/>
              </a:solidFill>
              <a:latin typeface="Montserrat Bold"/>
            </a:endParaRPr>
          </a:p>
          <a:p>
            <a:pPr marL="0" lvl="0" indent="0" algn="ctr">
              <a:lnSpc>
                <a:spcPts val="3852"/>
              </a:lnSpc>
            </a:pPr>
            <a:r>
              <a:rPr lang="en-US" sz="2963" dirty="0">
                <a:solidFill>
                  <a:srgbClr val="544036"/>
                </a:solidFill>
                <a:latin typeface="Montserrat Bold"/>
              </a:rPr>
              <a:t>Mr. Vikas Patel</a:t>
            </a:r>
          </a:p>
        </p:txBody>
      </p:sp>
      <p:sp>
        <p:nvSpPr>
          <p:cNvPr id="11" name="TextBox 11"/>
          <p:cNvSpPr txBox="1"/>
          <p:nvPr/>
        </p:nvSpPr>
        <p:spPr>
          <a:xfrm>
            <a:off x="3804757" y="3482062"/>
            <a:ext cx="11372473" cy="3108864"/>
          </a:xfrm>
          <a:prstGeom prst="rect">
            <a:avLst/>
          </a:prstGeom>
        </p:spPr>
        <p:txBody>
          <a:bodyPr lIns="0" tIns="0" rIns="0" bIns="0" rtlCol="0" anchor="t">
            <a:spAutoFit/>
          </a:bodyPr>
          <a:lstStyle/>
          <a:p>
            <a:pPr algn="ctr">
              <a:lnSpc>
                <a:spcPts val="3499"/>
              </a:lnSpc>
            </a:pPr>
            <a:r>
              <a:rPr lang="en-US" sz="2499" dirty="0">
                <a:solidFill>
                  <a:srgbClr val="544036"/>
                </a:solidFill>
                <a:latin typeface="Montserrat Bold"/>
              </a:rPr>
              <a:t>Submitted By : </a:t>
            </a:r>
          </a:p>
          <a:p>
            <a:pPr algn="ctr">
              <a:lnSpc>
                <a:spcPts val="3499"/>
              </a:lnSpc>
            </a:pPr>
            <a:r>
              <a:rPr lang="en-US" sz="2499" dirty="0">
                <a:solidFill>
                  <a:srgbClr val="544036"/>
                </a:solidFill>
                <a:latin typeface="Montserrat Bold"/>
              </a:rPr>
              <a:t>CSE-G7(Team 17)</a:t>
            </a:r>
          </a:p>
          <a:p>
            <a:pPr algn="ctr">
              <a:lnSpc>
                <a:spcPts val="3499"/>
              </a:lnSpc>
            </a:pPr>
            <a:r>
              <a:rPr lang="en-US" sz="2499" dirty="0">
                <a:solidFill>
                  <a:srgbClr val="544036"/>
                </a:solidFill>
                <a:latin typeface="Montserrat Bold"/>
              </a:rPr>
              <a:t>Keshav (2210990502)</a:t>
            </a:r>
          </a:p>
          <a:p>
            <a:pPr algn="ctr">
              <a:lnSpc>
                <a:spcPts val="3499"/>
              </a:lnSpc>
            </a:pPr>
            <a:r>
              <a:rPr lang="en-US" sz="2499" dirty="0" err="1">
                <a:solidFill>
                  <a:srgbClr val="544036"/>
                </a:solidFill>
                <a:latin typeface="Montserrat Bold"/>
              </a:rPr>
              <a:t>Goransh</a:t>
            </a:r>
            <a:r>
              <a:rPr lang="en-US" sz="2499" dirty="0">
                <a:solidFill>
                  <a:srgbClr val="544036"/>
                </a:solidFill>
                <a:latin typeface="Montserrat Bold"/>
              </a:rPr>
              <a:t> </a:t>
            </a:r>
            <a:r>
              <a:rPr lang="en-US" sz="2499" dirty="0" err="1">
                <a:solidFill>
                  <a:srgbClr val="544036"/>
                </a:solidFill>
                <a:latin typeface="Montserrat Bold"/>
              </a:rPr>
              <a:t>Handa</a:t>
            </a:r>
            <a:r>
              <a:rPr lang="en-US" sz="2499" dirty="0">
                <a:solidFill>
                  <a:srgbClr val="544036"/>
                </a:solidFill>
                <a:latin typeface="Montserrat Bold"/>
              </a:rPr>
              <a:t>(2210990329)</a:t>
            </a:r>
          </a:p>
          <a:p>
            <a:pPr algn="ctr">
              <a:lnSpc>
                <a:spcPts val="3499"/>
              </a:lnSpc>
            </a:pPr>
            <a:r>
              <a:rPr lang="en-US" sz="2499" dirty="0">
                <a:solidFill>
                  <a:srgbClr val="544036"/>
                </a:solidFill>
                <a:latin typeface="Montserrat Bold"/>
              </a:rPr>
              <a:t>Khushi Bansal(2210990510)</a:t>
            </a:r>
          </a:p>
          <a:p>
            <a:pPr algn="ctr">
              <a:lnSpc>
                <a:spcPts val="3499"/>
              </a:lnSpc>
            </a:pPr>
            <a:r>
              <a:rPr lang="en-US" sz="2499" dirty="0">
                <a:solidFill>
                  <a:srgbClr val="544036"/>
                </a:solidFill>
                <a:latin typeface="Montserrat Bold"/>
              </a:rPr>
              <a:t>Khushi Verma(2210990514)</a:t>
            </a:r>
          </a:p>
          <a:p>
            <a:pPr marL="0" lvl="0" indent="0" algn="ctr">
              <a:lnSpc>
                <a:spcPts val="3499"/>
              </a:lnSpc>
              <a:spcBef>
                <a:spcPct val="0"/>
              </a:spcBef>
            </a:pPr>
            <a:endParaRPr lang="en-US" sz="2499" dirty="0">
              <a:solidFill>
                <a:srgbClr val="544036"/>
              </a:solidFill>
              <a:latin typeface="Montserrat Bold"/>
            </a:endParaRPr>
          </a:p>
        </p:txBody>
      </p:sp>
      <p:sp>
        <p:nvSpPr>
          <p:cNvPr id="12" name="TextBox 12"/>
          <p:cNvSpPr txBox="1"/>
          <p:nvPr/>
        </p:nvSpPr>
        <p:spPr>
          <a:xfrm>
            <a:off x="3804757" y="8003582"/>
            <a:ext cx="11372473" cy="981534"/>
          </a:xfrm>
          <a:prstGeom prst="rect">
            <a:avLst/>
          </a:prstGeom>
        </p:spPr>
        <p:txBody>
          <a:bodyPr lIns="0" tIns="0" rIns="0" bIns="0" rtlCol="0" anchor="t">
            <a:spAutoFit/>
          </a:bodyPr>
          <a:lstStyle/>
          <a:p>
            <a:pPr algn="ctr">
              <a:lnSpc>
                <a:spcPts val="3852"/>
              </a:lnSpc>
            </a:pPr>
            <a:r>
              <a:rPr lang="en-US" sz="2963" dirty="0">
                <a:solidFill>
                  <a:srgbClr val="544036"/>
                </a:solidFill>
                <a:latin typeface="Alice Bold"/>
              </a:rPr>
              <a:t>Department of Computer Science and Engineering</a:t>
            </a:r>
          </a:p>
          <a:p>
            <a:pPr marL="0" lvl="0" indent="0" algn="ctr">
              <a:lnSpc>
                <a:spcPts val="3852"/>
              </a:lnSpc>
            </a:pPr>
            <a:r>
              <a:rPr lang="en-US" sz="2963" dirty="0" err="1">
                <a:solidFill>
                  <a:srgbClr val="544036"/>
                </a:solidFill>
                <a:latin typeface="Alice Bold"/>
              </a:rPr>
              <a:t>Chitkara</a:t>
            </a:r>
            <a:r>
              <a:rPr lang="en-US" sz="2963" dirty="0">
                <a:solidFill>
                  <a:srgbClr val="544036"/>
                </a:solidFill>
                <a:latin typeface="Alice Bold"/>
              </a:rPr>
              <a:t>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D3D2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4528C-38D8-FC9C-8098-EFB99FF4CCF6}"/>
              </a:ext>
            </a:extLst>
          </p:cNvPr>
          <p:cNvSpPr txBox="1"/>
          <p:nvPr/>
        </p:nvSpPr>
        <p:spPr>
          <a:xfrm>
            <a:off x="457200" y="89237"/>
            <a:ext cx="8229600" cy="1015663"/>
          </a:xfrm>
          <a:prstGeom prst="rect">
            <a:avLst/>
          </a:prstGeom>
          <a:noFill/>
        </p:spPr>
        <p:txBody>
          <a:bodyPr wrap="square" rtlCol="0">
            <a:spAutoFit/>
          </a:bodyPr>
          <a:lstStyle/>
          <a:p>
            <a:r>
              <a:rPr lang="en-IN" sz="6000" dirty="0">
                <a:solidFill>
                  <a:schemeClr val="bg1"/>
                </a:solidFill>
              </a:rPr>
              <a:t>Code Snippets </a:t>
            </a:r>
          </a:p>
        </p:txBody>
      </p:sp>
      <p:pic>
        <p:nvPicPr>
          <p:cNvPr id="4" name="Picture 3">
            <a:extLst>
              <a:ext uri="{FF2B5EF4-FFF2-40B4-BE49-F238E27FC236}">
                <a16:creationId xmlns:a16="http://schemas.microsoft.com/office/drawing/2014/main" id="{70E83420-8C30-0FEE-9D78-F8F1E600186B}"/>
              </a:ext>
            </a:extLst>
          </p:cNvPr>
          <p:cNvPicPr>
            <a:picLocks noChangeAspect="1"/>
          </p:cNvPicPr>
          <p:nvPr/>
        </p:nvPicPr>
        <p:blipFill>
          <a:blip r:embed="rId2"/>
          <a:stretch>
            <a:fillRect/>
          </a:stretch>
        </p:blipFill>
        <p:spPr>
          <a:xfrm>
            <a:off x="1600200" y="1333500"/>
            <a:ext cx="15087600" cy="84867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F3081-A398-699C-FA2A-A48418AAC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92918"/>
            <a:ext cx="16535400" cy="93011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B614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8351BB-38E3-B174-7500-0699BEBD3DB6}"/>
              </a:ext>
            </a:extLst>
          </p:cNvPr>
          <p:cNvSpPr txBox="1"/>
          <p:nvPr/>
        </p:nvSpPr>
        <p:spPr>
          <a:xfrm>
            <a:off x="152400" y="0"/>
            <a:ext cx="7391400" cy="1015663"/>
          </a:xfrm>
          <a:prstGeom prst="rect">
            <a:avLst/>
          </a:prstGeom>
          <a:noFill/>
        </p:spPr>
        <p:txBody>
          <a:bodyPr wrap="square" rtlCol="0">
            <a:spAutoFit/>
          </a:bodyPr>
          <a:lstStyle/>
          <a:p>
            <a:r>
              <a:rPr lang="en-IN" sz="6000" dirty="0">
                <a:solidFill>
                  <a:schemeClr val="bg1"/>
                </a:solidFill>
              </a:rPr>
              <a:t>Website</a:t>
            </a:r>
            <a:r>
              <a:rPr lang="en-IN" sz="4800" dirty="0">
                <a:solidFill>
                  <a:schemeClr val="bg1"/>
                </a:solidFill>
              </a:rPr>
              <a:t> </a:t>
            </a:r>
            <a:r>
              <a:rPr lang="en-IN" sz="6000" dirty="0">
                <a:solidFill>
                  <a:schemeClr val="bg1"/>
                </a:solidFill>
              </a:rPr>
              <a:t>Snippets</a:t>
            </a:r>
            <a:r>
              <a:rPr lang="en-IN" sz="4800" dirty="0">
                <a:solidFill>
                  <a:schemeClr val="bg1"/>
                </a:solidFill>
              </a:rPr>
              <a:t> </a:t>
            </a:r>
          </a:p>
        </p:txBody>
      </p:sp>
      <p:pic>
        <p:nvPicPr>
          <p:cNvPr id="4" name="Picture 3">
            <a:extLst>
              <a:ext uri="{FF2B5EF4-FFF2-40B4-BE49-F238E27FC236}">
                <a16:creationId xmlns:a16="http://schemas.microsoft.com/office/drawing/2014/main" id="{FA330FA1-3B54-EB2B-5C83-1BE4B86FC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3162300"/>
            <a:ext cx="11734800" cy="6600825"/>
          </a:xfrm>
          <a:prstGeom prst="rect">
            <a:avLst/>
          </a:prstGeom>
        </p:spPr>
      </p:pic>
      <p:sp>
        <p:nvSpPr>
          <p:cNvPr id="5" name="TextBox 4">
            <a:extLst>
              <a:ext uri="{FF2B5EF4-FFF2-40B4-BE49-F238E27FC236}">
                <a16:creationId xmlns:a16="http://schemas.microsoft.com/office/drawing/2014/main" id="{39AEB6EE-FCE1-B5A0-3E1E-88B790C0908D}"/>
              </a:ext>
            </a:extLst>
          </p:cNvPr>
          <p:cNvSpPr txBox="1"/>
          <p:nvPr/>
        </p:nvSpPr>
        <p:spPr>
          <a:xfrm>
            <a:off x="1143000" y="5143500"/>
            <a:ext cx="4343400" cy="830997"/>
          </a:xfrm>
          <a:prstGeom prst="rect">
            <a:avLst/>
          </a:prstGeom>
          <a:noFill/>
        </p:spPr>
        <p:txBody>
          <a:bodyPr wrap="square" rtlCol="0">
            <a:spAutoFit/>
          </a:bodyPr>
          <a:lstStyle/>
          <a:p>
            <a:r>
              <a:rPr lang="en-IN" sz="4800" dirty="0">
                <a:solidFill>
                  <a:schemeClr val="accent3">
                    <a:lumMod val="40000"/>
                    <a:lumOff val="60000"/>
                  </a:schemeClr>
                </a:solidFill>
              </a:rPr>
              <a:t>Home Page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14C56-8995-9433-F5D5-32874CCF9ED3}"/>
              </a:ext>
            </a:extLst>
          </p:cNvPr>
          <p:cNvPicPr>
            <a:picLocks noChangeAspect="1"/>
          </p:cNvPicPr>
          <p:nvPr/>
        </p:nvPicPr>
        <p:blipFill>
          <a:blip r:embed="rId2"/>
          <a:stretch>
            <a:fillRect/>
          </a:stretch>
        </p:blipFill>
        <p:spPr>
          <a:xfrm>
            <a:off x="5257800" y="1181100"/>
            <a:ext cx="12725400" cy="7158038"/>
          </a:xfrm>
          <a:prstGeom prst="rect">
            <a:avLst/>
          </a:prstGeom>
        </p:spPr>
      </p:pic>
      <p:sp>
        <p:nvSpPr>
          <p:cNvPr id="4" name="TextBox 3">
            <a:extLst>
              <a:ext uri="{FF2B5EF4-FFF2-40B4-BE49-F238E27FC236}">
                <a16:creationId xmlns:a16="http://schemas.microsoft.com/office/drawing/2014/main" id="{9E66CD69-D9E6-B234-E32C-B4DD2C980ADC}"/>
              </a:ext>
            </a:extLst>
          </p:cNvPr>
          <p:cNvSpPr txBox="1"/>
          <p:nvPr/>
        </p:nvSpPr>
        <p:spPr>
          <a:xfrm>
            <a:off x="418578" y="4152900"/>
            <a:ext cx="4343400" cy="830997"/>
          </a:xfrm>
          <a:prstGeom prst="rect">
            <a:avLst/>
          </a:prstGeom>
          <a:noFill/>
        </p:spPr>
        <p:txBody>
          <a:bodyPr wrap="square" rtlCol="0">
            <a:spAutoFit/>
          </a:bodyPr>
          <a:lstStyle/>
          <a:p>
            <a:r>
              <a:rPr lang="en-IN" sz="4800" dirty="0">
                <a:solidFill>
                  <a:schemeClr val="accent3">
                    <a:lumMod val="40000"/>
                    <a:lumOff val="60000"/>
                  </a:schemeClr>
                </a:solidFill>
              </a:rPr>
              <a:t>Hindi Songs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B614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909C1-EF52-4D15-DB5F-37C811B047CC}"/>
              </a:ext>
            </a:extLst>
          </p:cNvPr>
          <p:cNvPicPr>
            <a:picLocks noChangeAspect="1"/>
          </p:cNvPicPr>
          <p:nvPr/>
        </p:nvPicPr>
        <p:blipFill>
          <a:blip r:embed="rId2"/>
          <a:stretch>
            <a:fillRect/>
          </a:stretch>
        </p:blipFill>
        <p:spPr>
          <a:xfrm>
            <a:off x="4114800" y="1409700"/>
            <a:ext cx="13868400" cy="7800975"/>
          </a:xfrm>
          <a:prstGeom prst="rect">
            <a:avLst/>
          </a:prstGeom>
        </p:spPr>
      </p:pic>
      <p:sp>
        <p:nvSpPr>
          <p:cNvPr id="4" name="TextBox 3">
            <a:extLst>
              <a:ext uri="{FF2B5EF4-FFF2-40B4-BE49-F238E27FC236}">
                <a16:creationId xmlns:a16="http://schemas.microsoft.com/office/drawing/2014/main" id="{97D9F968-4485-C8A7-80BC-1C45ED1A9F02}"/>
              </a:ext>
            </a:extLst>
          </p:cNvPr>
          <p:cNvSpPr txBox="1"/>
          <p:nvPr/>
        </p:nvSpPr>
        <p:spPr>
          <a:xfrm>
            <a:off x="152400" y="4728001"/>
            <a:ext cx="6248400" cy="830997"/>
          </a:xfrm>
          <a:prstGeom prst="rect">
            <a:avLst/>
          </a:prstGeom>
          <a:noFill/>
        </p:spPr>
        <p:txBody>
          <a:bodyPr wrap="square" rtlCol="0">
            <a:spAutoFit/>
          </a:bodyPr>
          <a:lstStyle/>
          <a:p>
            <a:r>
              <a:rPr lang="en-IN" sz="4800" dirty="0">
                <a:solidFill>
                  <a:schemeClr val="accent3">
                    <a:lumMod val="40000"/>
                    <a:lumOff val="60000"/>
                  </a:schemeClr>
                </a:solidFill>
              </a:rPr>
              <a:t>Punjabi Songs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4D443B"/>
          </a:solidFill>
        </p:spPr>
        <p:txBody>
          <a:bodyPr/>
          <a:lstStyle/>
          <a:p>
            <a:endParaRPr lang="en-IN"/>
          </a:p>
        </p:txBody>
      </p:sp>
      <p:sp>
        <p:nvSpPr>
          <p:cNvPr id="3" name="TextBox 3"/>
          <p:cNvSpPr txBox="1"/>
          <p:nvPr/>
        </p:nvSpPr>
        <p:spPr>
          <a:xfrm>
            <a:off x="4545425" y="472506"/>
            <a:ext cx="9253325" cy="1360805"/>
          </a:xfrm>
          <a:prstGeom prst="rect">
            <a:avLst/>
          </a:prstGeom>
        </p:spPr>
        <p:txBody>
          <a:bodyPr lIns="0" tIns="0" rIns="0" bIns="0" rtlCol="0" anchor="t">
            <a:spAutoFit/>
          </a:bodyPr>
          <a:lstStyle/>
          <a:p>
            <a:pPr marL="0" lvl="0" indent="0" algn="ctr">
              <a:lnSpc>
                <a:spcPts val="9879"/>
              </a:lnSpc>
            </a:pPr>
            <a:r>
              <a:rPr lang="en-US" sz="7599">
                <a:solidFill>
                  <a:srgbClr val="FAF4F0"/>
                </a:solidFill>
                <a:latin typeface="Lazord Sans Serif Expanded"/>
              </a:rPr>
              <a:t>Future Scope</a:t>
            </a:r>
          </a:p>
        </p:txBody>
      </p:sp>
      <p:sp>
        <p:nvSpPr>
          <p:cNvPr id="4" name="TextBox 4"/>
          <p:cNvSpPr txBox="1"/>
          <p:nvPr/>
        </p:nvSpPr>
        <p:spPr>
          <a:xfrm>
            <a:off x="1181100" y="2768049"/>
            <a:ext cx="5724254"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Smart Home Integration: </a:t>
            </a:r>
          </a:p>
        </p:txBody>
      </p:sp>
      <p:sp>
        <p:nvSpPr>
          <p:cNvPr id="5" name="TextBox 5"/>
          <p:cNvSpPr txBox="1"/>
          <p:nvPr/>
        </p:nvSpPr>
        <p:spPr>
          <a:xfrm>
            <a:off x="1181100" y="3406668"/>
            <a:ext cx="16681046" cy="1239358"/>
          </a:xfrm>
          <a:prstGeom prst="rect">
            <a:avLst/>
          </a:prstGeom>
        </p:spPr>
        <p:txBody>
          <a:bodyPr lIns="0" tIns="0" rIns="0" bIns="0" rtlCol="0" anchor="t">
            <a:spAutoFit/>
          </a:bodyPr>
          <a:lstStyle/>
          <a:p>
            <a:pPr marL="0" lvl="0" indent="0">
              <a:lnSpc>
                <a:spcPts val="3331"/>
              </a:lnSpc>
            </a:pPr>
            <a:r>
              <a:rPr lang="en-US" sz="2220" dirty="0">
                <a:solidFill>
                  <a:srgbClr val="4D443B"/>
                </a:solidFill>
                <a:latin typeface="Montserrat"/>
              </a:rPr>
              <a:t> As smart home technology continues to evolve, media players could integrate seamlessly with smart speakers, voice assistants, and other IoT devices to provide hands-free control and enhance the multimedia experience in the connected home environment.</a:t>
            </a:r>
          </a:p>
        </p:txBody>
      </p:sp>
      <p:sp>
        <p:nvSpPr>
          <p:cNvPr id="6" name="TextBox 6"/>
          <p:cNvSpPr txBox="1"/>
          <p:nvPr/>
        </p:nvSpPr>
        <p:spPr>
          <a:xfrm>
            <a:off x="1181100" y="4935680"/>
            <a:ext cx="7353300" cy="397288"/>
          </a:xfrm>
          <a:prstGeom prst="rect">
            <a:avLst/>
          </a:prstGeom>
        </p:spPr>
        <p:txBody>
          <a:bodyPr wrap="square" lIns="0" tIns="0" rIns="0" bIns="0" rtlCol="0" anchor="t">
            <a:spAutoFit/>
          </a:bodyPr>
          <a:lstStyle/>
          <a:p>
            <a:pPr marL="0" lvl="0" indent="0">
              <a:lnSpc>
                <a:spcPts val="3279"/>
              </a:lnSpc>
            </a:pPr>
            <a:r>
              <a:rPr lang="en-US" sz="2522" dirty="0">
                <a:solidFill>
                  <a:srgbClr val="B4583C"/>
                </a:solidFill>
                <a:latin typeface="Montserrat"/>
              </a:rPr>
              <a:t>Environmental and Contextual Awareness:</a:t>
            </a:r>
          </a:p>
        </p:txBody>
      </p:sp>
      <p:sp>
        <p:nvSpPr>
          <p:cNvPr id="7" name="TextBox 7"/>
          <p:cNvSpPr txBox="1"/>
          <p:nvPr/>
        </p:nvSpPr>
        <p:spPr>
          <a:xfrm>
            <a:off x="1181100" y="5570395"/>
            <a:ext cx="16681046" cy="810928"/>
          </a:xfrm>
          <a:prstGeom prst="rect">
            <a:avLst/>
          </a:prstGeom>
        </p:spPr>
        <p:txBody>
          <a:bodyPr lIns="0" tIns="0" rIns="0" bIns="0" rtlCol="0" anchor="t">
            <a:spAutoFit/>
          </a:bodyPr>
          <a:lstStyle/>
          <a:p>
            <a:pPr marL="0" lvl="0" indent="0">
              <a:lnSpc>
                <a:spcPts val="3331"/>
              </a:lnSpc>
            </a:pPr>
            <a:r>
              <a:rPr lang="en-US" sz="2220" dirty="0">
                <a:solidFill>
                  <a:srgbClr val="4D443B"/>
                </a:solidFill>
                <a:latin typeface="Montserrat"/>
              </a:rPr>
              <a:t>Media players could become more contextually aware, adapting their interface and functionality based on factors such as the user's location, activity, mood, and social context, to provide a more personalized and relevant experience.</a:t>
            </a:r>
          </a:p>
        </p:txBody>
      </p:sp>
      <p:sp>
        <p:nvSpPr>
          <p:cNvPr id="8" name="TextBox 8"/>
          <p:cNvSpPr txBox="1"/>
          <p:nvPr/>
        </p:nvSpPr>
        <p:spPr>
          <a:xfrm>
            <a:off x="1181100" y="7095503"/>
            <a:ext cx="6367195"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Accessibility and Inclusivity:</a:t>
            </a:r>
          </a:p>
        </p:txBody>
      </p:sp>
      <p:sp>
        <p:nvSpPr>
          <p:cNvPr id="9" name="TextBox 9"/>
          <p:cNvSpPr txBox="1"/>
          <p:nvPr/>
        </p:nvSpPr>
        <p:spPr>
          <a:xfrm>
            <a:off x="1181100" y="7730218"/>
            <a:ext cx="16681046" cy="1234120"/>
          </a:xfrm>
          <a:prstGeom prst="rect">
            <a:avLst/>
          </a:prstGeom>
        </p:spPr>
        <p:txBody>
          <a:bodyPr lIns="0" tIns="0" rIns="0" bIns="0" rtlCol="0" anchor="t">
            <a:spAutoFit/>
          </a:bodyPr>
          <a:lstStyle/>
          <a:p>
            <a:pPr marL="0" lvl="0" indent="0">
              <a:lnSpc>
                <a:spcPts val="3331"/>
              </a:lnSpc>
            </a:pPr>
            <a:r>
              <a:rPr lang="en-US" sz="2220" dirty="0">
                <a:solidFill>
                  <a:srgbClr val="4D443B"/>
                </a:solidFill>
                <a:latin typeface="Montserrat"/>
              </a:rPr>
              <a:t>Future media players should prioritize accessibility features to ensure that they can be used by individuals with disabilities or special needs, including support for screen readers, alternative input methods, and customizable interfaces.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206073" y="847725"/>
            <a:ext cx="5875854" cy="1576069"/>
          </a:xfrm>
          <a:prstGeom prst="rect">
            <a:avLst/>
          </a:prstGeom>
        </p:spPr>
        <p:txBody>
          <a:bodyPr lIns="0" tIns="0" rIns="0" bIns="0" rtlCol="0" anchor="t">
            <a:spAutoFit/>
          </a:bodyPr>
          <a:lstStyle/>
          <a:p>
            <a:pPr algn="ctr">
              <a:lnSpc>
                <a:spcPts val="12880"/>
              </a:lnSpc>
            </a:pPr>
            <a:r>
              <a:rPr lang="en-US" sz="9200">
                <a:solidFill>
                  <a:srgbClr val="000000"/>
                </a:solidFill>
                <a:latin typeface="Alice Bold"/>
              </a:rPr>
              <a:t>Conclusion</a:t>
            </a:r>
          </a:p>
        </p:txBody>
      </p:sp>
      <p:sp>
        <p:nvSpPr>
          <p:cNvPr id="5" name="TextBox 5"/>
          <p:cNvSpPr txBox="1"/>
          <p:nvPr/>
        </p:nvSpPr>
        <p:spPr>
          <a:xfrm>
            <a:off x="1028700" y="3653155"/>
            <a:ext cx="16230600" cy="3651962"/>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Overall, our media player project offers a seamless and intuitive platform for users to enjoy their favorite music and videos. With support for diverse formats, customizable features, and seamless integration, it caters to the needs of modern media consumers. As technology evolves, we remain committed to enhancing our player's functionality and user experience, ensuring it remains a staple in the digital entertainment landscape.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008072" y="3567431"/>
            <a:ext cx="6271856" cy="1576069"/>
          </a:xfrm>
          <a:prstGeom prst="rect">
            <a:avLst/>
          </a:prstGeom>
        </p:spPr>
        <p:txBody>
          <a:bodyPr lIns="0" tIns="0" rIns="0" bIns="0" rtlCol="0" anchor="t">
            <a:spAutoFit/>
          </a:bodyPr>
          <a:lstStyle/>
          <a:p>
            <a:pPr algn="ctr">
              <a:lnSpc>
                <a:spcPts val="12880"/>
              </a:lnSpc>
            </a:pPr>
            <a:r>
              <a:rPr lang="en-US" sz="9200" dirty="0">
                <a:solidFill>
                  <a:srgbClr val="000000"/>
                </a:solidFill>
                <a:latin typeface="Ali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Introduction</a:t>
            </a:r>
          </a:p>
        </p:txBody>
      </p:sp>
      <p:sp>
        <p:nvSpPr>
          <p:cNvPr id="3" name="TextBox 3"/>
          <p:cNvSpPr txBox="1"/>
          <p:nvPr/>
        </p:nvSpPr>
        <p:spPr>
          <a:xfrm>
            <a:off x="10075785"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3</a:t>
            </a:r>
          </a:p>
        </p:txBody>
      </p:sp>
      <p:sp>
        <p:nvSpPr>
          <p:cNvPr id="4" name="TextBox 4"/>
          <p:cNvSpPr txBox="1"/>
          <p:nvPr/>
        </p:nvSpPr>
        <p:spPr>
          <a:xfrm>
            <a:off x="3385690"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Key Features</a:t>
            </a:r>
          </a:p>
        </p:txBody>
      </p:sp>
      <p:sp>
        <p:nvSpPr>
          <p:cNvPr id="5" name="TextBox 5"/>
          <p:cNvSpPr txBox="1"/>
          <p:nvPr/>
        </p:nvSpPr>
        <p:spPr>
          <a:xfrm>
            <a:off x="10075785"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7</a:t>
            </a:r>
          </a:p>
        </p:txBody>
      </p:sp>
      <p:sp>
        <p:nvSpPr>
          <p:cNvPr id="6" name="TextBox 6"/>
          <p:cNvSpPr txBox="1"/>
          <p:nvPr/>
        </p:nvSpPr>
        <p:spPr>
          <a:xfrm>
            <a:off x="3385690" y="3909935"/>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Meet our Team</a:t>
            </a:r>
          </a:p>
        </p:txBody>
      </p:sp>
      <p:sp>
        <p:nvSpPr>
          <p:cNvPr id="7" name="TextBox 7"/>
          <p:cNvSpPr txBox="1"/>
          <p:nvPr/>
        </p:nvSpPr>
        <p:spPr>
          <a:xfrm>
            <a:off x="10075785" y="390993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5</a:t>
            </a:r>
          </a:p>
        </p:txBody>
      </p:sp>
      <p:sp>
        <p:nvSpPr>
          <p:cNvPr id="8" name="TextBox 8"/>
          <p:cNvSpPr txBox="1"/>
          <p:nvPr/>
        </p:nvSpPr>
        <p:spPr>
          <a:xfrm>
            <a:off x="3385690"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Project Highlight</a:t>
            </a:r>
          </a:p>
        </p:txBody>
      </p:sp>
      <p:sp>
        <p:nvSpPr>
          <p:cNvPr id="9" name="TextBox 9"/>
          <p:cNvSpPr txBox="1"/>
          <p:nvPr/>
        </p:nvSpPr>
        <p:spPr>
          <a:xfrm>
            <a:off x="10075785"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8</a:t>
            </a:r>
          </a:p>
        </p:txBody>
      </p:sp>
      <p:sp>
        <p:nvSpPr>
          <p:cNvPr id="10" name="TextBox 10"/>
          <p:cNvSpPr txBox="1"/>
          <p:nvPr/>
        </p:nvSpPr>
        <p:spPr>
          <a:xfrm>
            <a:off x="3385690"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Technical Details</a:t>
            </a:r>
          </a:p>
        </p:txBody>
      </p:sp>
      <p:sp>
        <p:nvSpPr>
          <p:cNvPr id="11" name="TextBox 11"/>
          <p:cNvSpPr txBox="1"/>
          <p:nvPr/>
        </p:nvSpPr>
        <p:spPr>
          <a:xfrm>
            <a:off x="10075785"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6</a:t>
            </a:r>
          </a:p>
        </p:txBody>
      </p:sp>
      <p:sp>
        <p:nvSpPr>
          <p:cNvPr id="12" name="TextBox 12"/>
          <p:cNvSpPr txBox="1"/>
          <p:nvPr/>
        </p:nvSpPr>
        <p:spPr>
          <a:xfrm>
            <a:off x="3385690"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Future Goals</a:t>
            </a:r>
          </a:p>
        </p:txBody>
      </p:sp>
      <p:sp>
        <p:nvSpPr>
          <p:cNvPr id="13" name="TextBox 13"/>
          <p:cNvSpPr txBox="1"/>
          <p:nvPr/>
        </p:nvSpPr>
        <p:spPr>
          <a:xfrm>
            <a:off x="10075785" y="6444727"/>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15</a:t>
            </a:r>
          </a:p>
        </p:txBody>
      </p:sp>
      <p:sp>
        <p:nvSpPr>
          <p:cNvPr id="14" name="TextBox 14"/>
          <p:cNvSpPr txBox="1"/>
          <p:nvPr/>
        </p:nvSpPr>
        <p:spPr>
          <a:xfrm>
            <a:off x="3385690"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Conclusion</a:t>
            </a:r>
          </a:p>
        </p:txBody>
      </p:sp>
      <p:sp>
        <p:nvSpPr>
          <p:cNvPr id="15" name="TextBox 15"/>
          <p:cNvSpPr txBox="1"/>
          <p:nvPr/>
        </p:nvSpPr>
        <p:spPr>
          <a:xfrm>
            <a:off x="10075785" y="7078481"/>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16</a:t>
            </a:r>
          </a:p>
        </p:txBody>
      </p:sp>
      <p:sp>
        <p:nvSpPr>
          <p:cNvPr id="17" name="Freeform 17"/>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TextBox 18"/>
          <p:cNvSpPr txBox="1"/>
          <p:nvPr/>
        </p:nvSpPr>
        <p:spPr>
          <a:xfrm>
            <a:off x="3320665" y="1203086"/>
            <a:ext cx="6360790" cy="562655"/>
          </a:xfrm>
          <a:prstGeom prst="rect">
            <a:avLst/>
          </a:prstGeom>
        </p:spPr>
        <p:txBody>
          <a:bodyPr lIns="0" tIns="0" rIns="0" bIns="0" rtlCol="0" anchor="t">
            <a:spAutoFit/>
          </a:bodyPr>
          <a:lstStyle/>
          <a:p>
            <a:pPr marL="0" lvl="0" indent="0">
              <a:lnSpc>
                <a:spcPts val="4580"/>
              </a:lnSpc>
              <a:spcBef>
                <a:spcPct val="0"/>
              </a:spcBef>
            </a:pPr>
            <a:r>
              <a:rPr lang="en-US" sz="3816" dirty="0">
                <a:solidFill>
                  <a:srgbClr val="544036"/>
                </a:solidFill>
                <a:latin typeface="Alice Bold" panose="020B0604020202020204" charset="0"/>
              </a:rPr>
              <a:t>Table of content</a:t>
            </a:r>
          </a:p>
        </p:txBody>
      </p:sp>
      <p:grpSp>
        <p:nvGrpSpPr>
          <p:cNvPr id="19" name="Group 19"/>
          <p:cNvGrpSpPr/>
          <p:nvPr/>
        </p:nvGrpSpPr>
        <p:grpSpPr>
          <a:xfrm>
            <a:off x="15570209" y="8864333"/>
            <a:ext cx="1453495" cy="546367"/>
            <a:chOff x="0" y="0"/>
            <a:chExt cx="476650" cy="179172"/>
          </a:xfrm>
        </p:grpSpPr>
        <p:sp>
          <p:nvSpPr>
            <p:cNvPr id="20" name="Freeform 20"/>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21" name="TextBox 21"/>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rot="5400000">
            <a:off x="16152940" y="86632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6106886" y="0"/>
            <a:ext cx="6106886" cy="10287000"/>
            <a:chOff x="0" y="0"/>
            <a:chExt cx="2065786" cy="3633077"/>
          </a:xfrm>
        </p:grpSpPr>
        <p:sp>
          <p:nvSpPr>
            <p:cNvPr id="3" name="Freeform 3"/>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AB6141">
                <a:alpha val="19608"/>
              </a:srgbClr>
            </a:solidFill>
          </p:spPr>
          <p:txBody>
            <a:bodyPr/>
            <a:lstStyle/>
            <a:p>
              <a:endParaRPr lang="en-IN"/>
            </a:p>
          </p:txBody>
        </p:sp>
      </p:grpSp>
      <p:sp>
        <p:nvSpPr>
          <p:cNvPr id="4" name="TextBox 4"/>
          <p:cNvSpPr txBox="1"/>
          <p:nvPr/>
        </p:nvSpPr>
        <p:spPr>
          <a:xfrm>
            <a:off x="6909209" y="611163"/>
            <a:ext cx="4469581" cy="739824"/>
          </a:xfrm>
          <a:prstGeom prst="rect">
            <a:avLst/>
          </a:prstGeom>
        </p:spPr>
        <p:txBody>
          <a:bodyPr lIns="0" tIns="0" rIns="0" bIns="0" rtlCol="0" anchor="t">
            <a:spAutoFit/>
          </a:bodyPr>
          <a:lstStyle/>
          <a:p>
            <a:pPr marL="0" lvl="0" indent="0" algn="ctr">
              <a:lnSpc>
                <a:spcPts val="5947"/>
              </a:lnSpc>
              <a:spcBef>
                <a:spcPct val="0"/>
              </a:spcBef>
            </a:pPr>
            <a:r>
              <a:rPr lang="en-US" sz="4248">
                <a:solidFill>
                  <a:srgbClr val="544036"/>
                </a:solidFill>
                <a:latin typeface="Alice"/>
              </a:rPr>
              <a:t>Introduction</a:t>
            </a:r>
          </a:p>
        </p:txBody>
      </p:sp>
      <p:grpSp>
        <p:nvGrpSpPr>
          <p:cNvPr id="5" name="Group 5"/>
          <p:cNvGrpSpPr/>
          <p:nvPr/>
        </p:nvGrpSpPr>
        <p:grpSpPr>
          <a:xfrm>
            <a:off x="12213771" y="0"/>
            <a:ext cx="6106886" cy="10287000"/>
            <a:chOff x="0" y="0"/>
            <a:chExt cx="2065786" cy="3633077"/>
          </a:xfrm>
        </p:grpSpPr>
        <p:sp>
          <p:nvSpPr>
            <p:cNvPr id="6" name="Freeform 6"/>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txBody>
            <a:bodyPr/>
            <a:lstStyle/>
            <a:p>
              <a:endParaRPr lang="en-IN"/>
            </a:p>
          </p:txBody>
        </p:sp>
      </p:grpSp>
      <p:grpSp>
        <p:nvGrpSpPr>
          <p:cNvPr id="7" name="Group 7"/>
          <p:cNvGrpSpPr/>
          <p:nvPr/>
        </p:nvGrpSpPr>
        <p:grpSpPr>
          <a:xfrm>
            <a:off x="15975051" y="755516"/>
            <a:ext cx="1453495" cy="546367"/>
            <a:chOff x="0" y="0"/>
            <a:chExt cx="476650" cy="179172"/>
          </a:xfrm>
        </p:grpSpPr>
        <p:sp>
          <p:nvSpPr>
            <p:cNvPr id="8" name="Freeform 8"/>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9" name="TextBox 9"/>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rot="5400000">
            <a:off x="16557782" y="554395"/>
            <a:ext cx="288033" cy="948611"/>
          </a:xfrm>
          <a:custGeom>
            <a:avLst/>
            <a:gdLst/>
            <a:ahLst/>
            <a:cxnLst/>
            <a:rect l="l" t="t" r="r" b="b"/>
            <a:pathLst>
              <a:path w="288033" h="948611">
                <a:moveTo>
                  <a:pt x="0" y="0"/>
                </a:moveTo>
                <a:lnTo>
                  <a:pt x="288033" y="0"/>
                </a:lnTo>
                <a:lnTo>
                  <a:pt x="288033" y="948610"/>
                </a:lnTo>
                <a:lnTo>
                  <a:pt x="0" y="948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028700" y="1454364"/>
            <a:ext cx="16147404" cy="8353633"/>
          </a:xfrm>
          <a:prstGeom prst="rect">
            <a:avLst/>
          </a:prstGeom>
        </p:spPr>
        <p:txBody>
          <a:bodyPr lIns="0" tIns="0" rIns="0" bIns="0" rtlCol="0" anchor="t">
            <a:spAutoFit/>
          </a:bodyPr>
          <a:lstStyle/>
          <a:p>
            <a:pPr>
              <a:lnSpc>
                <a:spcPts val="4060"/>
              </a:lnSpc>
            </a:pPr>
            <a:r>
              <a:rPr lang="en-US" sz="2900" dirty="0">
                <a:solidFill>
                  <a:srgbClr val="544036"/>
                </a:solidFill>
                <a:latin typeface="Alice"/>
              </a:rPr>
              <a:t> Welcome to V-music, your all-in-one solution for enjoying your favorite media content! In today's fast-paced digital age, where entertainment is a cornerstone of our daily lives, having a reliable and feature-rich media player is essential. Whether you're listening to music, watching videos, or organizing your media library, V-music is designed to enhance your multimedia experience.</a:t>
            </a:r>
          </a:p>
          <a:p>
            <a:pPr>
              <a:lnSpc>
                <a:spcPts val="4060"/>
              </a:lnSpc>
            </a:pPr>
            <a:r>
              <a:rPr lang="en-US" sz="2900" dirty="0">
                <a:solidFill>
                  <a:srgbClr val="544036"/>
                </a:solidFill>
                <a:latin typeface="Alice"/>
              </a:rPr>
              <a:t>Why choose V-music ? Here are just a few reasons:</a:t>
            </a:r>
          </a:p>
          <a:p>
            <a:pPr>
              <a:lnSpc>
                <a:spcPts val="4060"/>
              </a:lnSpc>
            </a:pPr>
            <a:r>
              <a:rPr lang="en-US" sz="2900" dirty="0">
                <a:solidFill>
                  <a:srgbClr val="544036"/>
                </a:solidFill>
                <a:latin typeface="Alice"/>
              </a:rPr>
              <a:t>1.Versatile Media Support          </a:t>
            </a:r>
          </a:p>
          <a:p>
            <a:pPr>
              <a:lnSpc>
                <a:spcPts val="4060"/>
              </a:lnSpc>
            </a:pPr>
            <a:r>
              <a:rPr lang="en-US" sz="2900" dirty="0">
                <a:solidFill>
                  <a:srgbClr val="544036"/>
                </a:solidFill>
                <a:latin typeface="Alice"/>
              </a:rPr>
              <a:t>2.Intuitive Interface</a:t>
            </a:r>
          </a:p>
          <a:p>
            <a:pPr>
              <a:lnSpc>
                <a:spcPts val="4060"/>
              </a:lnSpc>
            </a:pPr>
            <a:r>
              <a:rPr lang="en-US" sz="2900" dirty="0">
                <a:solidFill>
                  <a:srgbClr val="544036"/>
                </a:solidFill>
                <a:latin typeface="Alice"/>
              </a:rPr>
              <a:t>3.Customizable Playback</a:t>
            </a:r>
          </a:p>
          <a:p>
            <a:pPr>
              <a:lnSpc>
                <a:spcPts val="4060"/>
              </a:lnSpc>
            </a:pPr>
            <a:r>
              <a:rPr lang="en-US" sz="2900" dirty="0">
                <a:solidFill>
                  <a:srgbClr val="544036"/>
                </a:solidFill>
                <a:latin typeface="Alice"/>
              </a:rPr>
              <a:t>4.Enhanced Audio Experience</a:t>
            </a:r>
          </a:p>
          <a:p>
            <a:pPr>
              <a:lnSpc>
                <a:spcPts val="4060"/>
              </a:lnSpc>
            </a:pPr>
            <a:r>
              <a:rPr lang="en-US" sz="2900" dirty="0">
                <a:solidFill>
                  <a:srgbClr val="544036"/>
                </a:solidFill>
                <a:latin typeface="Alice"/>
              </a:rPr>
              <a:t>5.Seamless Integration</a:t>
            </a:r>
          </a:p>
          <a:p>
            <a:pPr>
              <a:lnSpc>
                <a:spcPts val="4060"/>
              </a:lnSpc>
            </a:pPr>
            <a:r>
              <a:rPr lang="en-US" sz="2900" dirty="0">
                <a:solidFill>
                  <a:srgbClr val="544036"/>
                </a:solidFill>
                <a:latin typeface="Alice"/>
              </a:rPr>
              <a:t>6.Cross-Platform Compatibility</a:t>
            </a:r>
          </a:p>
          <a:p>
            <a:pPr algn="ctr">
              <a:lnSpc>
                <a:spcPts val="4060"/>
              </a:lnSpc>
            </a:pPr>
            <a:endParaRPr lang="en-US" sz="2900" dirty="0">
              <a:solidFill>
                <a:srgbClr val="544036"/>
              </a:solidFill>
              <a:latin typeface="Alice"/>
            </a:endParaRPr>
          </a:p>
          <a:p>
            <a:pPr algn="ctr">
              <a:lnSpc>
                <a:spcPts val="4060"/>
              </a:lnSpc>
            </a:pPr>
            <a:r>
              <a:rPr lang="en-US" sz="2900">
                <a:solidFill>
                  <a:srgbClr val="544036"/>
                </a:solidFill>
                <a:latin typeface="Alice"/>
              </a:rPr>
              <a:t>Ready </a:t>
            </a:r>
            <a:r>
              <a:rPr lang="en-US" sz="2900" dirty="0">
                <a:solidFill>
                  <a:srgbClr val="544036"/>
                </a:solidFill>
                <a:latin typeface="Alice"/>
              </a:rPr>
              <a:t>to experience the next level of media playback? Let the harmony of music and media enrich your life with V-music!</a:t>
            </a:r>
          </a:p>
          <a:p>
            <a:pPr algn="ctr">
              <a:lnSpc>
                <a:spcPts val="4060"/>
              </a:lnSpc>
            </a:pPr>
            <a:endParaRPr lang="en-US" sz="2900" dirty="0">
              <a:solidFill>
                <a:srgbClr val="544036"/>
              </a:solidFill>
              <a:latin typeface="Gaga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3" name="Freeform 3"/>
          <p:cNvSpPr/>
          <p:nvPr/>
        </p:nvSpPr>
        <p:spPr>
          <a:xfrm>
            <a:off x="16665226" y="1028700"/>
            <a:ext cx="594074" cy="595156"/>
          </a:xfrm>
          <a:custGeom>
            <a:avLst/>
            <a:gdLst/>
            <a:ahLst/>
            <a:cxnLst/>
            <a:rect l="l" t="t" r="r" b="b"/>
            <a:pathLst>
              <a:path w="594074" h="595156">
                <a:moveTo>
                  <a:pt x="0" y="0"/>
                </a:moveTo>
                <a:lnTo>
                  <a:pt x="594074" y="0"/>
                </a:lnTo>
                <a:lnTo>
                  <a:pt x="594074" y="595156"/>
                </a:lnTo>
                <a:lnTo>
                  <a:pt x="0" y="595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5790474" y="1028700"/>
            <a:ext cx="6707052" cy="936154"/>
          </a:xfrm>
          <a:prstGeom prst="rect">
            <a:avLst/>
          </a:prstGeom>
        </p:spPr>
        <p:txBody>
          <a:bodyPr wrap="square" lIns="0" tIns="0" rIns="0" bIns="0" rtlCol="0" anchor="t">
            <a:spAutoFit/>
          </a:bodyPr>
          <a:lstStyle/>
          <a:p>
            <a:pPr marL="0" lvl="0" indent="0">
              <a:lnSpc>
                <a:spcPts val="7252"/>
              </a:lnSpc>
            </a:pPr>
            <a:r>
              <a:rPr lang="en-US" sz="6592" dirty="0">
                <a:solidFill>
                  <a:srgbClr val="544036"/>
                </a:solidFill>
                <a:latin typeface="Gagalin"/>
              </a:rPr>
              <a:t>V-music PLAYER</a:t>
            </a:r>
          </a:p>
        </p:txBody>
      </p:sp>
      <p:pic>
        <p:nvPicPr>
          <p:cNvPr id="1028" name="Picture 4" descr="Image result for v-music ">
            <a:extLst>
              <a:ext uri="{FF2B5EF4-FFF2-40B4-BE49-F238E27FC236}">
                <a16:creationId xmlns:a16="http://schemas.microsoft.com/office/drawing/2014/main" id="{5D4101C4-CCC5-0DD3-6400-1D0A1B0FB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495675"/>
            <a:ext cx="4057650" cy="378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12" name="Freeform 12"/>
          <p:cNvSpPr/>
          <p:nvPr/>
        </p:nvSpPr>
        <p:spPr>
          <a:xfrm>
            <a:off x="8691238" y="3413798"/>
            <a:ext cx="498401" cy="499309"/>
          </a:xfrm>
          <a:custGeom>
            <a:avLst/>
            <a:gdLst/>
            <a:ahLst/>
            <a:cxnLst/>
            <a:rect l="l" t="t" r="r" b="b"/>
            <a:pathLst>
              <a:path w="498401" h="499309">
                <a:moveTo>
                  <a:pt x="0" y="0"/>
                </a:moveTo>
                <a:lnTo>
                  <a:pt x="498400" y="0"/>
                </a:lnTo>
                <a:lnTo>
                  <a:pt x="498400"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p:cNvSpPr/>
          <p:nvPr/>
        </p:nvSpPr>
        <p:spPr>
          <a:xfrm>
            <a:off x="8683864" y="4881314"/>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p:cNvSpPr/>
          <p:nvPr/>
        </p:nvSpPr>
        <p:spPr>
          <a:xfrm rot="21360405">
            <a:off x="8708018" y="6340197"/>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TextBox 19"/>
          <p:cNvSpPr txBox="1"/>
          <p:nvPr/>
        </p:nvSpPr>
        <p:spPr>
          <a:xfrm>
            <a:off x="4267200" y="5046503"/>
            <a:ext cx="2964715" cy="320601"/>
          </a:xfrm>
          <a:prstGeom prst="rect">
            <a:avLst/>
          </a:prstGeom>
        </p:spPr>
        <p:txBody>
          <a:bodyPr lIns="0" tIns="0" rIns="0" bIns="0" rtlCol="0" anchor="t">
            <a:spAutoFit/>
          </a:bodyPr>
          <a:lstStyle/>
          <a:p>
            <a:pPr marL="0" lvl="0" indent="0" algn="ctr">
              <a:lnSpc>
                <a:spcPts val="2516"/>
              </a:lnSpc>
              <a:spcBef>
                <a:spcPct val="0"/>
              </a:spcBef>
            </a:pPr>
            <a:r>
              <a:rPr lang="en-US" sz="2097" dirty="0" err="1">
                <a:solidFill>
                  <a:srgbClr val="544036"/>
                </a:solidFill>
                <a:latin typeface="Algerian" panose="04020705040A02060702" pitchFamily="82" charset="0"/>
              </a:rPr>
              <a:t>Goransh</a:t>
            </a:r>
            <a:r>
              <a:rPr lang="en-US" sz="2097" dirty="0">
                <a:solidFill>
                  <a:srgbClr val="544036"/>
                </a:solidFill>
                <a:latin typeface="Algerian" panose="04020705040A02060702" pitchFamily="82" charset="0"/>
              </a:rPr>
              <a:t> </a:t>
            </a:r>
            <a:r>
              <a:rPr lang="en-US" sz="2097" dirty="0" err="1">
                <a:solidFill>
                  <a:srgbClr val="544036"/>
                </a:solidFill>
                <a:latin typeface="Algerian" panose="04020705040A02060702" pitchFamily="82" charset="0"/>
              </a:rPr>
              <a:t>handa</a:t>
            </a:r>
            <a:endParaRPr lang="en-US" sz="2097" dirty="0">
              <a:solidFill>
                <a:srgbClr val="544036"/>
              </a:solidFill>
              <a:latin typeface="Algerian" panose="04020705040A02060702" pitchFamily="82" charset="0"/>
            </a:endParaRPr>
          </a:p>
        </p:txBody>
      </p:sp>
      <p:sp>
        <p:nvSpPr>
          <p:cNvPr id="20" name="TextBox 20"/>
          <p:cNvSpPr txBox="1"/>
          <p:nvPr/>
        </p:nvSpPr>
        <p:spPr>
          <a:xfrm>
            <a:off x="4267200" y="6429552"/>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Khushi </a:t>
            </a:r>
            <a:r>
              <a:rPr lang="en-US" sz="2097" dirty="0" err="1">
                <a:solidFill>
                  <a:srgbClr val="544036"/>
                </a:solidFill>
                <a:latin typeface="Algerian" panose="04020705040A02060702" pitchFamily="82" charset="0"/>
              </a:rPr>
              <a:t>bansal</a:t>
            </a:r>
            <a:endParaRPr lang="en-US" sz="2097" dirty="0">
              <a:solidFill>
                <a:srgbClr val="544036"/>
              </a:solidFill>
              <a:latin typeface="Algerian" panose="04020705040A02060702" pitchFamily="82" charset="0"/>
            </a:endParaRPr>
          </a:p>
        </p:txBody>
      </p:sp>
      <p:sp>
        <p:nvSpPr>
          <p:cNvPr id="21" name="TextBox 21"/>
          <p:cNvSpPr txBox="1"/>
          <p:nvPr/>
        </p:nvSpPr>
        <p:spPr>
          <a:xfrm>
            <a:off x="4274574" y="3503153"/>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KESHAV</a:t>
            </a:r>
          </a:p>
        </p:txBody>
      </p:sp>
      <p:sp>
        <p:nvSpPr>
          <p:cNvPr id="22" name="TextBox 22"/>
          <p:cNvSpPr txBox="1"/>
          <p:nvPr/>
        </p:nvSpPr>
        <p:spPr>
          <a:xfrm>
            <a:off x="11963400" y="3543300"/>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HTML and CSS</a:t>
            </a:r>
          </a:p>
        </p:txBody>
      </p:sp>
      <p:sp>
        <p:nvSpPr>
          <p:cNvPr id="23" name="TextBox 23"/>
          <p:cNvSpPr txBox="1"/>
          <p:nvPr/>
        </p:nvSpPr>
        <p:spPr>
          <a:xfrm>
            <a:off x="11963400" y="8087088"/>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dirty="0">
                <a:solidFill>
                  <a:srgbClr val="544036"/>
                </a:solidFill>
                <a:latin typeface="Montserrat"/>
              </a:rPr>
              <a:t>Website designing</a:t>
            </a:r>
          </a:p>
        </p:txBody>
      </p:sp>
      <p:sp>
        <p:nvSpPr>
          <p:cNvPr id="24" name="TextBox 24"/>
          <p:cNvSpPr txBox="1"/>
          <p:nvPr/>
        </p:nvSpPr>
        <p:spPr>
          <a:xfrm>
            <a:off x="11861985" y="6359003"/>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dirty="0">
                <a:solidFill>
                  <a:srgbClr val="544036"/>
                </a:solidFill>
                <a:latin typeface="Montserrat"/>
              </a:rPr>
              <a:t>ReactJS</a:t>
            </a:r>
          </a:p>
        </p:txBody>
      </p:sp>
      <p:sp>
        <p:nvSpPr>
          <p:cNvPr id="25" name="TextBox 24">
            <a:extLst>
              <a:ext uri="{FF2B5EF4-FFF2-40B4-BE49-F238E27FC236}">
                <a16:creationId xmlns:a16="http://schemas.microsoft.com/office/drawing/2014/main" id="{B5AFC26F-0500-17A4-CE20-B9E4DD3DD0B6}"/>
              </a:ext>
            </a:extLst>
          </p:cNvPr>
          <p:cNvSpPr txBox="1"/>
          <p:nvPr/>
        </p:nvSpPr>
        <p:spPr>
          <a:xfrm>
            <a:off x="6354377" y="1569538"/>
            <a:ext cx="6400800" cy="867930"/>
          </a:xfrm>
          <a:prstGeom prst="rect">
            <a:avLst/>
          </a:prstGeom>
          <a:noFill/>
        </p:spPr>
        <p:txBody>
          <a:bodyPr wrap="square" rtlCol="0">
            <a:spAutoFit/>
          </a:bodyPr>
          <a:lstStyle/>
          <a:p>
            <a:r>
              <a:rPr lang="en-IN" sz="5040" dirty="0">
                <a:solidFill>
                  <a:schemeClr val="accent2">
                    <a:lumMod val="50000"/>
                  </a:schemeClr>
                </a:solidFill>
                <a:latin typeface="Algerian" panose="04020705040A02060702" pitchFamily="82" charset="0"/>
                <a:cs typeface="Lazord Sans Serif Expanded" panose="020B0604020202020204" charset="-78"/>
              </a:rPr>
              <a:t>Meet </a:t>
            </a:r>
            <a:r>
              <a:rPr lang="en-IN" sz="5040" dirty="0">
                <a:solidFill>
                  <a:schemeClr val="accent2">
                    <a:lumMod val="50000"/>
                  </a:schemeClr>
                </a:solidFill>
                <a:latin typeface="Algerian" panose="04020705040A02060702" pitchFamily="82" charset="0"/>
              </a:rPr>
              <a:t>OUR team</a:t>
            </a:r>
          </a:p>
        </p:txBody>
      </p:sp>
      <p:sp>
        <p:nvSpPr>
          <p:cNvPr id="18" name="TextBox 17">
            <a:extLst>
              <a:ext uri="{FF2B5EF4-FFF2-40B4-BE49-F238E27FC236}">
                <a16:creationId xmlns:a16="http://schemas.microsoft.com/office/drawing/2014/main" id="{F6D4542B-E0BD-7915-A492-E35270F3C8C6}"/>
              </a:ext>
            </a:extLst>
          </p:cNvPr>
          <p:cNvSpPr txBox="1"/>
          <p:nvPr/>
        </p:nvSpPr>
        <p:spPr>
          <a:xfrm>
            <a:off x="4572000" y="7962013"/>
            <a:ext cx="9144000" cy="369332"/>
          </a:xfrm>
          <a:prstGeom prst="rect">
            <a:avLst/>
          </a:prstGeom>
          <a:noFill/>
        </p:spPr>
        <p:txBody>
          <a:bodyPr wrap="square">
            <a:spAutoFit/>
          </a:bodyPr>
          <a:lstStyle/>
          <a:p>
            <a:r>
              <a:rPr lang="en-US" sz="1800" dirty="0">
                <a:solidFill>
                  <a:srgbClr val="544036"/>
                </a:solidFill>
                <a:latin typeface="Algerian" panose="04020705040A02060702" pitchFamily="82" charset="0"/>
              </a:rPr>
              <a:t>Khushi verma</a:t>
            </a:r>
            <a:endParaRPr lang="en-IN" dirty="0"/>
          </a:p>
        </p:txBody>
      </p:sp>
      <p:sp>
        <p:nvSpPr>
          <p:cNvPr id="26" name="Freeform 14">
            <a:extLst>
              <a:ext uri="{FF2B5EF4-FFF2-40B4-BE49-F238E27FC236}">
                <a16:creationId xmlns:a16="http://schemas.microsoft.com/office/drawing/2014/main" id="{54F2008F-C05F-6F7C-29EB-090463B435CA}"/>
              </a:ext>
            </a:extLst>
          </p:cNvPr>
          <p:cNvSpPr/>
          <p:nvPr/>
        </p:nvSpPr>
        <p:spPr>
          <a:xfrm rot="21360405">
            <a:off x="8708019" y="7978761"/>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8" name="TextBox 27">
            <a:extLst>
              <a:ext uri="{FF2B5EF4-FFF2-40B4-BE49-F238E27FC236}">
                <a16:creationId xmlns:a16="http://schemas.microsoft.com/office/drawing/2014/main" id="{C5E07A14-9924-4DE6-15BA-E2FEE36E0824}"/>
              </a:ext>
            </a:extLst>
          </p:cNvPr>
          <p:cNvSpPr txBox="1"/>
          <p:nvPr/>
        </p:nvSpPr>
        <p:spPr>
          <a:xfrm>
            <a:off x="12661835" y="5074506"/>
            <a:ext cx="9144000" cy="369332"/>
          </a:xfrm>
          <a:prstGeom prst="rect">
            <a:avLst/>
          </a:prstGeom>
          <a:noFill/>
        </p:spPr>
        <p:txBody>
          <a:bodyPr wrap="square">
            <a:spAutoFit/>
          </a:bodyPr>
          <a:lstStyle/>
          <a:p>
            <a:r>
              <a:rPr lang="en-US" sz="1800" dirty="0">
                <a:solidFill>
                  <a:srgbClr val="544036"/>
                </a:solidFill>
                <a:latin typeface="Montserrat"/>
              </a:rPr>
              <a:t>ReactJS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544036"/>
          </a:solidFill>
        </p:spPr>
        <p:txBody>
          <a:bodyPr/>
          <a:lstStyle/>
          <a:p>
            <a:endParaRPr lang="en-IN"/>
          </a:p>
        </p:txBody>
      </p:sp>
      <p:sp>
        <p:nvSpPr>
          <p:cNvPr id="3" name="TextBox 3"/>
          <p:cNvSpPr txBox="1"/>
          <p:nvPr/>
        </p:nvSpPr>
        <p:spPr>
          <a:xfrm>
            <a:off x="4393025" y="320106"/>
            <a:ext cx="9253325" cy="1166730"/>
          </a:xfrm>
          <a:prstGeom prst="rect">
            <a:avLst/>
          </a:prstGeom>
        </p:spPr>
        <p:txBody>
          <a:bodyPr lIns="0" tIns="0" rIns="0" bIns="0" rtlCol="0" anchor="t">
            <a:spAutoFit/>
          </a:bodyPr>
          <a:lstStyle/>
          <a:p>
            <a:pPr marL="0" lvl="0" indent="0">
              <a:lnSpc>
                <a:spcPts val="9879"/>
              </a:lnSpc>
            </a:pPr>
            <a:r>
              <a:rPr lang="en-US" sz="7599" dirty="0">
                <a:solidFill>
                  <a:srgbClr val="FAF4F0"/>
                </a:solidFill>
                <a:latin typeface="Harrington" panose="04040505050A02020702" pitchFamily="82" charset="0"/>
              </a:rPr>
              <a:t>Technical</a:t>
            </a:r>
            <a:r>
              <a:rPr lang="en-US" sz="7599" dirty="0">
                <a:solidFill>
                  <a:srgbClr val="FAF4F0"/>
                </a:solidFill>
                <a:latin typeface="Lazord Sans Serif Expanded"/>
              </a:rPr>
              <a:t> </a:t>
            </a:r>
            <a:r>
              <a:rPr lang="en-US" sz="7599" dirty="0">
                <a:solidFill>
                  <a:srgbClr val="FAF4F0"/>
                </a:solidFill>
                <a:latin typeface="Harrington" panose="04040505050A02020702" pitchFamily="82" charset="0"/>
              </a:rPr>
              <a:t>Details</a:t>
            </a:r>
          </a:p>
        </p:txBody>
      </p:sp>
      <p:sp>
        <p:nvSpPr>
          <p:cNvPr id="4" name="TextBox 4"/>
          <p:cNvSpPr txBox="1"/>
          <p:nvPr/>
        </p:nvSpPr>
        <p:spPr>
          <a:xfrm>
            <a:off x="1028700" y="261564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HTML :</a:t>
            </a:r>
          </a:p>
        </p:txBody>
      </p:sp>
      <p:sp>
        <p:nvSpPr>
          <p:cNvPr id="5" name="TextBox 5"/>
          <p:cNvSpPr txBox="1"/>
          <p:nvPr/>
        </p:nvSpPr>
        <p:spPr>
          <a:xfrm>
            <a:off x="1028700" y="6156784"/>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React.js is a powerful JavaScript library used for building user interfaces, particularly for web applications with dynamic content.</a:t>
            </a:r>
          </a:p>
        </p:txBody>
      </p:sp>
      <p:sp>
        <p:nvSpPr>
          <p:cNvPr id="6" name="TextBox 6"/>
          <p:cNvSpPr txBox="1"/>
          <p:nvPr/>
        </p:nvSpPr>
        <p:spPr>
          <a:xfrm>
            <a:off x="1028700" y="5636368"/>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REACTJS :</a:t>
            </a:r>
          </a:p>
        </p:txBody>
      </p:sp>
      <p:sp>
        <p:nvSpPr>
          <p:cNvPr id="7" name="TextBox 7"/>
          <p:cNvSpPr txBox="1"/>
          <p:nvPr/>
        </p:nvSpPr>
        <p:spPr>
          <a:xfrm>
            <a:off x="1028700" y="4645200"/>
            <a:ext cx="16681046" cy="819718"/>
          </a:xfrm>
          <a:prstGeom prst="rect">
            <a:avLst/>
          </a:prstGeom>
        </p:spPr>
        <p:txBody>
          <a:bodyPr lIns="0" tIns="0" rIns="0" bIns="0" rtlCol="0" anchor="t">
            <a:spAutoFit/>
          </a:bodyPr>
          <a:lstStyle/>
          <a:p>
            <a:pPr marL="0" lvl="0" indent="0">
              <a:lnSpc>
                <a:spcPts val="3352"/>
              </a:lnSpc>
            </a:pPr>
            <a:r>
              <a:rPr lang="en-US" sz="2235">
                <a:solidFill>
                  <a:srgbClr val="544036"/>
                </a:solidFill>
                <a:latin typeface="Montserrat"/>
              </a:rPr>
              <a:t>CSS or cascading style sheets is used for styling and formatting HTML documents. It is used to define styles for HTML elements such as fonts, colors, spacing and layout.</a:t>
            </a:r>
          </a:p>
        </p:txBody>
      </p:sp>
      <p:sp>
        <p:nvSpPr>
          <p:cNvPr id="8" name="TextBox 8"/>
          <p:cNvSpPr txBox="1"/>
          <p:nvPr/>
        </p:nvSpPr>
        <p:spPr>
          <a:xfrm>
            <a:off x="1028700" y="4124784"/>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CSS :</a:t>
            </a:r>
          </a:p>
        </p:txBody>
      </p:sp>
      <p:sp>
        <p:nvSpPr>
          <p:cNvPr id="9" name="TextBox 9"/>
          <p:cNvSpPr txBox="1"/>
          <p:nvPr/>
        </p:nvSpPr>
        <p:spPr>
          <a:xfrm>
            <a:off x="1028700" y="7132136"/>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VISUAL STUDIO CODE :</a:t>
            </a:r>
          </a:p>
        </p:txBody>
      </p:sp>
      <p:sp>
        <p:nvSpPr>
          <p:cNvPr id="10" name="TextBox 10"/>
          <p:cNvSpPr txBox="1"/>
          <p:nvPr/>
        </p:nvSpPr>
        <p:spPr>
          <a:xfrm>
            <a:off x="1028700" y="7652552"/>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Visual studio code is a free and open-source code editor developed by Microsoft and is designed for building and debugging web and cloud applications.</a:t>
            </a:r>
          </a:p>
        </p:txBody>
      </p:sp>
      <p:sp>
        <p:nvSpPr>
          <p:cNvPr id="11" name="TextBox 11"/>
          <p:cNvSpPr txBox="1"/>
          <p:nvPr/>
        </p:nvSpPr>
        <p:spPr>
          <a:xfrm>
            <a:off x="1028700" y="8627904"/>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API :</a:t>
            </a:r>
          </a:p>
        </p:txBody>
      </p:sp>
      <p:sp>
        <p:nvSpPr>
          <p:cNvPr id="12" name="TextBox 12"/>
          <p:cNvSpPr txBox="1"/>
          <p:nvPr/>
        </p:nvSpPr>
        <p:spPr>
          <a:xfrm>
            <a:off x="1028700" y="9148320"/>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An API, or Application Programming Interface, is a set of rules and protocols that allows different software applications to communicate with each other</a:t>
            </a:r>
          </a:p>
        </p:txBody>
      </p:sp>
      <p:sp>
        <p:nvSpPr>
          <p:cNvPr id="13" name="TextBox 13"/>
          <p:cNvSpPr txBox="1"/>
          <p:nvPr/>
        </p:nvSpPr>
        <p:spPr>
          <a:xfrm>
            <a:off x="1028700" y="3133076"/>
            <a:ext cx="16681046" cy="8202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The Hypertext Markup Language or HTML is standard markup language for documents designed to be displayed in a web browser.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048000" y="430643"/>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544036"/>
                </a:solidFill>
                <a:latin typeface="Alice Bold" panose="020B0604020202020204" charset="0"/>
              </a:rPr>
              <a:t>Key Features</a:t>
            </a:r>
          </a:p>
        </p:txBody>
      </p:sp>
      <p:sp>
        <p:nvSpPr>
          <p:cNvPr id="5" name="TextBox 5"/>
          <p:cNvSpPr txBox="1"/>
          <p:nvPr/>
        </p:nvSpPr>
        <p:spPr>
          <a:xfrm>
            <a:off x="1065571" y="1806051"/>
            <a:ext cx="5724254"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1. Play Any File, Hassle-Free :</a:t>
            </a:r>
          </a:p>
        </p:txBody>
      </p:sp>
      <p:sp>
        <p:nvSpPr>
          <p:cNvPr id="6" name="TextBox 6"/>
          <p:cNvSpPr txBox="1"/>
          <p:nvPr/>
        </p:nvSpPr>
        <p:spPr>
          <a:xfrm>
            <a:off x="1028700" y="2313841"/>
            <a:ext cx="16681046" cy="810928"/>
          </a:xfrm>
          <a:prstGeom prst="rect">
            <a:avLst/>
          </a:prstGeom>
        </p:spPr>
        <p:txBody>
          <a:bodyPr lIns="0" tIns="0" rIns="0" bIns="0" rtlCol="0" anchor="t">
            <a:spAutoFit/>
          </a:bodyPr>
          <a:lstStyle/>
          <a:p>
            <a:pPr marL="0" lvl="0" indent="0">
              <a:lnSpc>
                <a:spcPts val="3331"/>
              </a:lnSpc>
            </a:pPr>
            <a:r>
              <a:rPr lang="en-US" sz="2400" dirty="0">
                <a:solidFill>
                  <a:srgbClr val="544036"/>
                </a:solidFill>
                <a:latin typeface="Alice"/>
              </a:rPr>
              <a:t>V-music</a:t>
            </a:r>
            <a:r>
              <a:rPr lang="en-US" sz="2220" dirty="0">
                <a:solidFill>
                  <a:srgbClr val="544036"/>
                </a:solidFill>
                <a:latin typeface="Montserrat"/>
              </a:rPr>
              <a:t> effortlessly handles a wide range of audio and video formats, so you can enjoy your media without any worries.</a:t>
            </a:r>
          </a:p>
        </p:txBody>
      </p:sp>
      <p:sp>
        <p:nvSpPr>
          <p:cNvPr id="7" name="TextBox 7"/>
          <p:cNvSpPr txBox="1"/>
          <p:nvPr/>
        </p:nvSpPr>
        <p:spPr>
          <a:xfrm>
            <a:off x="1026242" y="3440499"/>
            <a:ext cx="5724254"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2. Easy to Use :  </a:t>
            </a:r>
          </a:p>
        </p:txBody>
      </p:sp>
      <p:sp>
        <p:nvSpPr>
          <p:cNvPr id="8" name="TextBox 8"/>
          <p:cNvSpPr txBox="1"/>
          <p:nvPr/>
        </p:nvSpPr>
        <p:spPr>
          <a:xfrm>
            <a:off x="1026242" y="3908429"/>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Our player's simple interface lets you navigate your library, tweak settings, and explore advanced features with just a few clicks.</a:t>
            </a:r>
          </a:p>
        </p:txBody>
      </p:sp>
      <p:sp>
        <p:nvSpPr>
          <p:cNvPr id="9" name="TextBox 9"/>
          <p:cNvSpPr txBox="1"/>
          <p:nvPr/>
        </p:nvSpPr>
        <p:spPr>
          <a:xfrm>
            <a:off x="1006577" y="4995093"/>
            <a:ext cx="6072513" cy="397288"/>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3. Immerse Yourself in Sound:</a:t>
            </a:r>
          </a:p>
        </p:txBody>
      </p:sp>
      <p:sp>
        <p:nvSpPr>
          <p:cNvPr id="10" name="TextBox 10"/>
          <p:cNvSpPr txBox="1"/>
          <p:nvPr/>
        </p:nvSpPr>
        <p:spPr>
          <a:xfrm>
            <a:off x="1026242" y="5404071"/>
            <a:ext cx="16681046" cy="810928"/>
          </a:xfrm>
          <a:prstGeom prst="rect">
            <a:avLst/>
          </a:prstGeom>
        </p:spPr>
        <p:txBody>
          <a:bodyPr lIns="0" tIns="0" rIns="0" bIns="0" rtlCol="0" anchor="t">
            <a:spAutoFit/>
          </a:bodyPr>
          <a:lstStyle/>
          <a:p>
            <a:pPr marL="0" lvl="0" indent="0">
              <a:lnSpc>
                <a:spcPts val="3331"/>
              </a:lnSpc>
            </a:pPr>
            <a:r>
              <a:rPr lang="en-US" sz="2400" dirty="0">
                <a:solidFill>
                  <a:srgbClr val="544036"/>
                </a:solidFill>
                <a:latin typeface="Alice"/>
              </a:rPr>
              <a:t>V-music</a:t>
            </a:r>
            <a:r>
              <a:rPr lang="en-US" sz="2220" dirty="0">
                <a:solidFill>
                  <a:srgbClr val="544036"/>
                </a:solidFill>
                <a:latin typeface="Montserrat"/>
              </a:rPr>
              <a:t> enriches your listening with built-in equalizers, effects, and support for top-notch audio formats, ensuring every moment sounds amazing..</a:t>
            </a:r>
          </a:p>
        </p:txBody>
      </p:sp>
      <p:sp>
        <p:nvSpPr>
          <p:cNvPr id="11" name="TextBox 11"/>
          <p:cNvSpPr txBox="1"/>
          <p:nvPr/>
        </p:nvSpPr>
        <p:spPr>
          <a:xfrm>
            <a:off x="1028700" y="6481405"/>
            <a:ext cx="6072513"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4. Everything in One Place:   </a:t>
            </a:r>
          </a:p>
        </p:txBody>
      </p:sp>
      <p:sp>
        <p:nvSpPr>
          <p:cNvPr id="12" name="TextBox 12"/>
          <p:cNvSpPr txBox="1"/>
          <p:nvPr/>
        </p:nvSpPr>
        <p:spPr>
          <a:xfrm>
            <a:off x="1026242" y="7046639"/>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Streamlined integration with popular services, online radios, and external devices means you can access all your favorites without switching apps.</a:t>
            </a:r>
          </a:p>
        </p:txBody>
      </p:sp>
      <p:sp>
        <p:nvSpPr>
          <p:cNvPr id="13" name="TextBox 13"/>
          <p:cNvSpPr txBox="1"/>
          <p:nvPr/>
        </p:nvSpPr>
        <p:spPr>
          <a:xfrm>
            <a:off x="1028700" y="8317890"/>
            <a:ext cx="6072513"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5. Works Everywhere:</a:t>
            </a:r>
          </a:p>
        </p:txBody>
      </p:sp>
      <p:sp>
        <p:nvSpPr>
          <p:cNvPr id="14" name="TextBox 14"/>
          <p:cNvSpPr txBox="1"/>
          <p:nvPr/>
        </p:nvSpPr>
        <p:spPr>
          <a:xfrm>
            <a:off x="1028700" y="8943080"/>
            <a:ext cx="16681046" cy="392993"/>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No matter your device—Windows, macOS, or Linux—</a:t>
            </a:r>
            <a:r>
              <a:rPr lang="en-US" sz="2400" dirty="0">
                <a:solidFill>
                  <a:srgbClr val="544036"/>
                </a:solidFill>
                <a:latin typeface="Alice"/>
              </a:rPr>
              <a:t>V-music</a:t>
            </a:r>
            <a:r>
              <a:rPr lang="en-US" sz="2220" dirty="0">
                <a:solidFill>
                  <a:srgbClr val="544036"/>
                </a:solidFill>
                <a:latin typeface="Montserrat"/>
              </a:rPr>
              <a:t> delivers a smooth experience across all major platforms.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txBody>
          <a:bodyPr/>
          <a:lstStyle/>
          <a:p>
            <a:endParaRPr lang="en-IN"/>
          </a:p>
        </p:txBody>
      </p:sp>
      <p:sp>
        <p:nvSpPr>
          <p:cNvPr id="3" name="TextBox 3"/>
          <p:cNvSpPr txBox="1"/>
          <p:nvPr/>
        </p:nvSpPr>
        <p:spPr>
          <a:xfrm>
            <a:off x="2177501" y="4065311"/>
            <a:ext cx="13932998" cy="1115690"/>
          </a:xfrm>
          <a:prstGeom prst="rect">
            <a:avLst/>
          </a:prstGeom>
        </p:spPr>
        <p:txBody>
          <a:bodyPr lIns="0" tIns="0" rIns="0" bIns="0" rtlCol="0" anchor="t">
            <a:spAutoFit/>
          </a:bodyPr>
          <a:lstStyle/>
          <a:p>
            <a:pPr marL="0" lvl="0" indent="0" algn="ctr">
              <a:lnSpc>
                <a:spcPts val="8706"/>
              </a:lnSpc>
            </a:pPr>
            <a:r>
              <a:rPr lang="en-US" sz="7316" dirty="0">
                <a:solidFill>
                  <a:srgbClr val="FFFFFF"/>
                </a:solidFill>
                <a:latin typeface="Algerian" panose="04020705040A02060702" pitchFamily="82" charset="0"/>
              </a:rPr>
              <a:t>Project Highlights</a:t>
            </a:r>
          </a:p>
        </p:txBody>
      </p:sp>
      <p:sp>
        <p:nvSpPr>
          <p:cNvPr id="4" name="TextBox 4"/>
          <p:cNvSpPr txBox="1"/>
          <p:nvPr/>
        </p:nvSpPr>
        <p:spPr>
          <a:xfrm>
            <a:off x="12933517" y="1047750"/>
            <a:ext cx="4325783" cy="329064"/>
          </a:xfrm>
          <a:prstGeom prst="rect">
            <a:avLst/>
          </a:prstGeom>
        </p:spPr>
        <p:txBody>
          <a:bodyPr lIns="0" tIns="0" rIns="0" bIns="0" rtlCol="0" anchor="t">
            <a:spAutoFit/>
          </a:bodyPr>
          <a:lstStyle/>
          <a:p>
            <a:pPr marL="0" lvl="0" indent="0" algn="r">
              <a:lnSpc>
                <a:spcPts val="2482"/>
              </a:lnSpc>
            </a:pPr>
            <a:r>
              <a:rPr lang="en-US" sz="2800" dirty="0">
                <a:solidFill>
                  <a:schemeClr val="bg1"/>
                </a:solidFill>
                <a:latin typeface="Alice"/>
              </a:rPr>
              <a:t>V-music</a:t>
            </a:r>
            <a:endParaRPr lang="en-US" sz="2800" dirty="0">
              <a:solidFill>
                <a:schemeClr val="bg1"/>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B096"/>
        </a:solidFill>
        <a:effectLst/>
      </p:bgPr>
    </p:bg>
    <p:spTree>
      <p:nvGrpSpPr>
        <p:cNvPr id="1" name=""/>
        <p:cNvGrpSpPr/>
        <p:nvPr/>
      </p:nvGrpSpPr>
      <p:grpSpPr>
        <a:xfrm>
          <a:off x="0" y="0"/>
          <a:ext cx="0" cy="0"/>
          <a:chOff x="0" y="0"/>
          <a:chExt cx="0" cy="0"/>
        </a:xfrm>
      </p:grpSpPr>
      <p:sp>
        <p:nvSpPr>
          <p:cNvPr id="2" name="AutoShape 2"/>
          <p:cNvSpPr/>
          <p:nvPr/>
        </p:nvSpPr>
        <p:spPr>
          <a:xfrm>
            <a:off x="0" y="0"/>
            <a:ext cx="6752954" cy="10287000"/>
          </a:xfrm>
          <a:prstGeom prst="rect">
            <a:avLst/>
          </a:prstGeom>
          <a:solidFill>
            <a:srgbClr val="CB8465"/>
          </a:solidFill>
        </p:spPr>
        <p:txBody>
          <a:bodyPr/>
          <a:lstStyle/>
          <a:p>
            <a:endParaRPr lang="en-IN" dirty="0"/>
          </a:p>
        </p:txBody>
      </p:sp>
      <p:sp>
        <p:nvSpPr>
          <p:cNvPr id="3" name="TextBox 3"/>
          <p:cNvSpPr txBox="1"/>
          <p:nvPr/>
        </p:nvSpPr>
        <p:spPr>
          <a:xfrm>
            <a:off x="1028700" y="1009650"/>
            <a:ext cx="5724254" cy="396591"/>
          </a:xfrm>
          <a:prstGeom prst="rect">
            <a:avLst/>
          </a:prstGeom>
        </p:spPr>
        <p:txBody>
          <a:bodyPr lIns="0" tIns="0" rIns="0" bIns="0" rtlCol="0" anchor="t">
            <a:spAutoFit/>
          </a:bodyPr>
          <a:lstStyle/>
          <a:p>
            <a:pPr marL="0" lvl="0" indent="0">
              <a:lnSpc>
                <a:spcPts val="3279"/>
              </a:lnSpc>
            </a:pPr>
            <a:r>
              <a:rPr lang="en-US" sz="2522" dirty="0">
                <a:solidFill>
                  <a:srgbClr val="544036"/>
                </a:solidFill>
                <a:latin typeface="Montserrat"/>
              </a:rPr>
              <a:t> Sleek and Intuitive Interface: </a:t>
            </a:r>
          </a:p>
        </p:txBody>
      </p:sp>
      <p:sp>
        <p:nvSpPr>
          <p:cNvPr id="4" name="TextBox 4"/>
          <p:cNvSpPr txBox="1"/>
          <p:nvPr/>
        </p:nvSpPr>
        <p:spPr>
          <a:xfrm>
            <a:off x="1028700" y="1543901"/>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media player features a modern and user-friendly interface designed for ease of use and seamless navigation, ensuring that users can access their media content effortlessly.</a:t>
            </a:r>
          </a:p>
        </p:txBody>
      </p:sp>
      <p:sp>
        <p:nvSpPr>
          <p:cNvPr id="5" name="TextBox 5"/>
          <p:cNvSpPr txBox="1"/>
          <p:nvPr/>
        </p:nvSpPr>
        <p:spPr>
          <a:xfrm>
            <a:off x="993752" y="2545133"/>
            <a:ext cx="7083447" cy="397288"/>
          </a:xfrm>
          <a:prstGeom prst="rect">
            <a:avLst/>
          </a:prstGeom>
        </p:spPr>
        <p:txBody>
          <a:bodyPr wrap="square" lIns="0" tIns="0" rIns="0" bIns="0" rtlCol="0" anchor="t">
            <a:spAutoFit/>
          </a:bodyPr>
          <a:lstStyle/>
          <a:p>
            <a:pPr marL="0" lvl="0" indent="0">
              <a:lnSpc>
                <a:spcPts val="3279"/>
              </a:lnSpc>
            </a:pPr>
            <a:r>
              <a:rPr lang="en-US" sz="2522" dirty="0">
                <a:solidFill>
                  <a:srgbClr val="544036"/>
                </a:solidFill>
                <a:latin typeface="Montserrat"/>
              </a:rPr>
              <a:t>Comprehensive Media Format Support:</a:t>
            </a:r>
          </a:p>
        </p:txBody>
      </p:sp>
      <p:sp>
        <p:nvSpPr>
          <p:cNvPr id="6" name="TextBox 6"/>
          <p:cNvSpPr txBox="1"/>
          <p:nvPr/>
        </p:nvSpPr>
        <p:spPr>
          <a:xfrm>
            <a:off x="993753" y="3075074"/>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With support for a wide range of audio and video formats, our media player ensures that users can play virtually any type of media file without the need for additional plugins or codecs.</a:t>
            </a:r>
          </a:p>
        </p:txBody>
      </p:sp>
      <p:sp>
        <p:nvSpPr>
          <p:cNvPr id="7" name="TextBox 7"/>
          <p:cNvSpPr txBox="1"/>
          <p:nvPr/>
        </p:nvSpPr>
        <p:spPr>
          <a:xfrm>
            <a:off x="1028700" y="4076306"/>
            <a:ext cx="5724254" cy="396591"/>
          </a:xfrm>
          <a:prstGeom prst="rect">
            <a:avLst/>
          </a:prstGeom>
        </p:spPr>
        <p:txBody>
          <a:bodyPr lIns="0" tIns="0" rIns="0" bIns="0" rtlCol="0" anchor="t">
            <a:spAutoFit/>
          </a:bodyPr>
          <a:lstStyle/>
          <a:p>
            <a:pPr marL="0" lvl="0" indent="0">
              <a:lnSpc>
                <a:spcPts val="3279"/>
              </a:lnSpc>
            </a:pPr>
            <a:r>
              <a:rPr lang="en-US" sz="2522" dirty="0">
                <a:solidFill>
                  <a:srgbClr val="544036"/>
                </a:solidFill>
                <a:latin typeface="Montserrat"/>
              </a:rPr>
              <a:t>Enhanced Playback Features :</a:t>
            </a:r>
          </a:p>
        </p:txBody>
      </p:sp>
      <p:sp>
        <p:nvSpPr>
          <p:cNvPr id="8" name="TextBox 8"/>
          <p:cNvSpPr txBox="1"/>
          <p:nvPr/>
        </p:nvSpPr>
        <p:spPr>
          <a:xfrm>
            <a:off x="1028700" y="4606247"/>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From customizable playlists and shuffle modes to advanced playback controls such as speed adjustment and audio equalization, our media player offers a plethora of features to enhance the user's listening and viewing experience.</a:t>
            </a:r>
          </a:p>
        </p:txBody>
      </p:sp>
      <p:sp>
        <p:nvSpPr>
          <p:cNvPr id="9" name="TextBox 9"/>
          <p:cNvSpPr txBox="1"/>
          <p:nvPr/>
        </p:nvSpPr>
        <p:spPr>
          <a:xfrm>
            <a:off x="993753" y="5607480"/>
            <a:ext cx="6313617" cy="396591"/>
          </a:xfrm>
          <a:prstGeom prst="rect">
            <a:avLst/>
          </a:prstGeom>
        </p:spPr>
        <p:txBody>
          <a:bodyPr lIns="0" tIns="0" rIns="0" bIns="0" rtlCol="0" anchor="t">
            <a:spAutoFit/>
          </a:bodyPr>
          <a:lstStyle/>
          <a:p>
            <a:pPr marL="0" lvl="0" indent="0">
              <a:lnSpc>
                <a:spcPts val="3279"/>
              </a:lnSpc>
            </a:pPr>
            <a:r>
              <a:rPr lang="en-US" sz="2522" dirty="0">
                <a:solidFill>
                  <a:srgbClr val="544036"/>
                </a:solidFill>
                <a:latin typeface="Montserrat"/>
              </a:rPr>
              <a:t>Cross-Platform Compatibility:</a:t>
            </a:r>
          </a:p>
        </p:txBody>
      </p:sp>
      <p:sp>
        <p:nvSpPr>
          <p:cNvPr id="10" name="TextBox 10"/>
          <p:cNvSpPr txBox="1"/>
          <p:nvPr/>
        </p:nvSpPr>
        <p:spPr>
          <a:xfrm>
            <a:off x="1028700" y="6137420"/>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Whether on Windows, macOS, or Linux, our media player is designed to work seamlessly across all major operating systems, providing a consistent experience for users regardless of their device preferences.</a:t>
            </a:r>
          </a:p>
        </p:txBody>
      </p:sp>
      <p:sp>
        <p:nvSpPr>
          <p:cNvPr id="11" name="TextBox 11"/>
          <p:cNvSpPr txBox="1"/>
          <p:nvPr/>
        </p:nvSpPr>
        <p:spPr>
          <a:xfrm>
            <a:off x="1028700" y="7138653"/>
            <a:ext cx="6313617" cy="396591"/>
          </a:xfrm>
          <a:prstGeom prst="rect">
            <a:avLst/>
          </a:prstGeom>
        </p:spPr>
        <p:txBody>
          <a:bodyPr lIns="0" tIns="0" rIns="0" bIns="0" rtlCol="0" anchor="t">
            <a:spAutoFit/>
          </a:bodyPr>
          <a:lstStyle/>
          <a:p>
            <a:pPr marL="0" lvl="0" indent="0">
              <a:lnSpc>
                <a:spcPts val="3279"/>
              </a:lnSpc>
            </a:pPr>
            <a:r>
              <a:rPr lang="en-US" sz="2522" dirty="0">
                <a:solidFill>
                  <a:srgbClr val="544036"/>
                </a:solidFill>
                <a:latin typeface="Montserrat"/>
              </a:rPr>
              <a:t>Enhanced Accessibility Features:</a:t>
            </a:r>
          </a:p>
        </p:txBody>
      </p:sp>
      <p:sp>
        <p:nvSpPr>
          <p:cNvPr id="12" name="TextBox 12"/>
          <p:cNvSpPr txBox="1"/>
          <p:nvPr/>
        </p:nvSpPr>
        <p:spPr>
          <a:xfrm>
            <a:off x="1028700" y="7668593"/>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Our media player includes accessibility features such as customizable keyboard shortcuts, screen reader compatibility, and support for subtitles and closed captions, ensuring that it can be enjoyed by users of all abilities.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934</Words>
  <Application>Microsoft Office PowerPoint</Application>
  <PresentationFormat>Custom</PresentationFormat>
  <Paragraphs>99</Paragraphs>
  <Slides>17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Alice Bold</vt:lpstr>
      <vt:lpstr>Harrington</vt:lpstr>
      <vt:lpstr>Arial</vt:lpstr>
      <vt:lpstr>Algerian</vt:lpstr>
      <vt:lpstr>Lazord Sans Serif Expanded</vt:lpstr>
      <vt:lpstr>Arimo</vt:lpstr>
      <vt:lpstr>Alice</vt:lpstr>
      <vt:lpstr>Montserrat Bold</vt:lpstr>
      <vt:lpstr>Calibri</vt:lpstr>
      <vt:lpstr>Canva Sans</vt:lpstr>
      <vt:lpstr>Montserrat</vt:lpstr>
      <vt:lpstr>Gagalin</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Khushi Bansal</cp:lastModifiedBy>
  <cp:revision>6</cp:revision>
  <dcterms:created xsi:type="dcterms:W3CDTF">2006-08-16T00:00:00Z</dcterms:created>
  <dcterms:modified xsi:type="dcterms:W3CDTF">2024-05-02T04:21:35Z</dcterms:modified>
  <dc:identifier>DAGDu7vozxg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2024-05-01T12:47:23Z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9eaaca15-3488-4bed-94e4-03ecb2820107</vt:lpwstr>
  </property>
  <property fmtid="{D5CDD505-2E9C-101B-9397-08002B2CF9AE}" pid="7" name="MSIP_Label_defa4170-0d19-0005-0004-bc88714345d2_ActionId">
    <vt:lpwstr>fab1d42f-6e36-446f-a7dd-21bd6cbfbe0b</vt:lpwstr>
  </property>
  <property fmtid="{D5CDD505-2E9C-101B-9397-08002B2CF9AE}" pid="8" name="MSIP_Label_defa4170-0d19-0005-0004-bc88714345d2_ContentBits">
    <vt:lpwstr>0</vt:lpwstr>
  </property>
</Properties>
</file>